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Impact" panose="020B0806030902050204" pitchFamily="34" charset="0"/>
      <p:regular r:id="rId15"/>
    </p:embeddedFont>
    <p:embeddedFont>
      <p:font typeface="Pinyon Script" panose="020105010801010D0002" pitchFamily="2" charset="77"/>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74">
          <p15:clr>
            <a:srgbClr val="A4A3A4"/>
          </p15:clr>
        </p15:guide>
        <p15:guide id="2" pos="2772">
          <p15:clr>
            <a:srgbClr val="A4A3A4"/>
          </p15:clr>
        </p15:guide>
        <p15:guide id="3" orient="horz" pos="6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474"/>
        <p:guide pos="2772"/>
        <p:guide orient="horz" pos="69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ndinmysuitcase.com/mayan-ruins-in-the-yucata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ews.com.au/technology/science/archaeology/lost-mayan-cities-in-guatemala-discovered-in-laser-probe-of-jungle/news-story/955d96521488233999d89e58f47eb6b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https://sandinmysuitcase.com/mayan-ruins-in-the-yucatan/</a:t>
            </a:r>
            <a:r>
              <a:rPr lang="en"/>
              <a:t> </a:t>
            </a:r>
            <a:endParaRPr/>
          </a:p>
          <a:p>
            <a:pPr marL="0" lvl="0" indent="0" algn="l" rtl="0">
              <a:spcBef>
                <a:spcPts val="0"/>
              </a:spcBef>
              <a:spcAft>
                <a:spcPts val="0"/>
              </a:spcAft>
              <a:buNone/>
            </a:pPr>
            <a:r>
              <a:rPr lang="en"/>
              <a:t>(image gradient added)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a7e71a407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a7e71a40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7e71a407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7e71a407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a7e71a40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a7e71a40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047a39e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047a39e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a7e71a40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a7e71a40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source: </a:t>
            </a:r>
            <a:r>
              <a:rPr lang="en" u="sng">
                <a:solidFill>
                  <a:schemeClr val="hlink"/>
                </a:solidFill>
                <a:hlinkClick r:id="rId3"/>
              </a:rPr>
              <a:t>https://www.news.com.au/technology/science/archaeology/lost-mayan-cities-in-guatemala-discovered-in-laser-probe-of-jungle/news-story/955d96521488233999d89e58f47eb6b8</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1a7e71a40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1a7e71a40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a7e71a407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a7e71a40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a7e71a40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a7e71a40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a7e71a407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a7e71a40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a7e71a407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a7e71a40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a7e71a407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a7e71a40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inyon Script"/>
              <a:buNone/>
              <a:defRPr sz="5200">
                <a:latin typeface="Pinyon Script"/>
                <a:ea typeface="Pinyon Script"/>
                <a:cs typeface="Pinyon Script"/>
                <a:sym typeface="Pinyon Scrip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800"/>
              <a:buFont typeface="Times New Roman"/>
              <a:buNone/>
              <a:defRPr sz="2800">
                <a:solidFill>
                  <a:srgbClr val="FFFFFF"/>
                </a:solidFill>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a:lvl2pPr>
            <a:lvl3pPr marL="1371600" lvl="2" indent="-342900" algn="ctr">
              <a:spcBef>
                <a:spcPts val="1600"/>
              </a:spcBef>
              <a:spcAft>
                <a:spcPts val="0"/>
              </a:spcAft>
              <a:buSzPts val="1800"/>
              <a:buChar char="■"/>
              <a:defRPr/>
            </a:lvl3pPr>
            <a:lvl4pPr marL="1828800" lvl="3" indent="-342900" algn="ctr">
              <a:spcBef>
                <a:spcPts val="1600"/>
              </a:spcBef>
              <a:spcAft>
                <a:spcPts val="0"/>
              </a:spcAft>
              <a:buSzPts val="1800"/>
              <a:buChar char="●"/>
              <a:defRPr/>
            </a:lvl4pPr>
            <a:lvl5pPr marL="2286000" lvl="4" indent="-342900" algn="ctr">
              <a:spcBef>
                <a:spcPts val="1600"/>
              </a:spcBef>
              <a:spcAft>
                <a:spcPts val="0"/>
              </a:spcAft>
              <a:buSzPts val="1800"/>
              <a:buChar char="○"/>
              <a:defRPr/>
            </a:lvl5pPr>
            <a:lvl6pPr marL="2743200" lvl="5" indent="-342900" algn="ctr">
              <a:spcBef>
                <a:spcPts val="1600"/>
              </a:spcBef>
              <a:spcAft>
                <a:spcPts val="0"/>
              </a:spcAft>
              <a:buSzPts val="1800"/>
              <a:buChar char="■"/>
              <a:defRPr/>
            </a:lvl6pPr>
            <a:lvl7pPr marL="3200400" lvl="6" indent="-342900" algn="ctr">
              <a:spcBef>
                <a:spcPts val="1600"/>
              </a:spcBef>
              <a:spcAft>
                <a:spcPts val="0"/>
              </a:spcAft>
              <a:buSzPts val="1800"/>
              <a:buChar char="●"/>
              <a:defRPr/>
            </a:lvl7pPr>
            <a:lvl8pPr marL="3657600" lvl="7" indent="-342900" algn="ctr">
              <a:spcBef>
                <a:spcPts val="1600"/>
              </a:spcBef>
              <a:spcAft>
                <a:spcPts val="0"/>
              </a:spcAft>
              <a:buSzPts val="1800"/>
              <a:buChar char="○"/>
              <a:defRPr/>
            </a:lvl8pPr>
            <a:lvl9pPr marL="4114800" lvl="8" indent="-342900" algn="ctr">
              <a:spcBef>
                <a:spcPts val="1600"/>
              </a:spcBef>
              <a:spcAft>
                <a:spcPts val="1600"/>
              </a:spcAft>
              <a:buSzPts val="18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a:lvl3pPr>
            <a:lvl4pPr marL="1828800" lvl="3" indent="-342900">
              <a:spcBef>
                <a:spcPts val="1600"/>
              </a:spcBef>
              <a:spcAft>
                <a:spcPts val="0"/>
              </a:spcAft>
              <a:buSzPts val="1800"/>
              <a:buChar char="●"/>
              <a:defRPr/>
            </a:lvl4pPr>
            <a:lvl5pPr marL="2286000" lvl="4" indent="-342900">
              <a:spcBef>
                <a:spcPts val="1600"/>
              </a:spcBef>
              <a:spcAft>
                <a:spcPts val="0"/>
              </a:spcAft>
              <a:buSzPts val="1800"/>
              <a:buChar char="○"/>
              <a:defRPr/>
            </a:lvl5pPr>
            <a:lvl6pPr marL="2743200" lvl="5" indent="-342900">
              <a:spcBef>
                <a:spcPts val="1600"/>
              </a:spcBef>
              <a:spcAft>
                <a:spcPts val="0"/>
              </a:spcAft>
              <a:buSzPts val="1800"/>
              <a:buChar char="■"/>
              <a:defRPr/>
            </a:lvl6pPr>
            <a:lvl7pPr marL="3200400" lvl="6" indent="-342900">
              <a:spcBef>
                <a:spcPts val="1600"/>
              </a:spcBef>
              <a:spcAft>
                <a:spcPts val="0"/>
              </a:spcAft>
              <a:buSzPts val="1800"/>
              <a:buChar char="●"/>
              <a:defRPr/>
            </a:lvl7pPr>
            <a:lvl8pPr marL="3657600" lvl="7" indent="-342900">
              <a:spcBef>
                <a:spcPts val="1600"/>
              </a:spcBef>
              <a:spcAft>
                <a:spcPts val="0"/>
              </a:spcAft>
              <a:buSzPts val="1800"/>
              <a:buChar char="○"/>
              <a:defRPr/>
            </a:lvl8pPr>
            <a:lvl9pPr marL="4114800" lvl="8" indent="-342900">
              <a:spcBef>
                <a:spcPts val="1600"/>
              </a:spcBef>
              <a:spcAft>
                <a:spcPts val="1600"/>
              </a:spcAft>
              <a:buSzPts val="18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42900">
              <a:spcBef>
                <a:spcPts val="1600"/>
              </a:spcBef>
              <a:spcAft>
                <a:spcPts val="0"/>
              </a:spcAft>
              <a:buClr>
                <a:schemeClr val="dk1"/>
              </a:buClr>
              <a:buSzPts val="1800"/>
              <a:buChar char="○"/>
              <a:defRPr>
                <a:solidFill>
                  <a:schemeClr val="dk1"/>
                </a:solidFill>
              </a:defRPr>
            </a:lvl2pPr>
            <a:lvl3pPr marL="1371600" lvl="2" indent="-342900">
              <a:spcBef>
                <a:spcPts val="1600"/>
              </a:spcBef>
              <a:spcAft>
                <a:spcPts val="0"/>
              </a:spcAft>
              <a:buClr>
                <a:schemeClr val="dk1"/>
              </a:buClr>
              <a:buSzPts val="1800"/>
              <a:buChar char="■"/>
              <a:defRPr>
                <a:solidFill>
                  <a:schemeClr val="dk1"/>
                </a:solidFill>
              </a:defRPr>
            </a:lvl3pPr>
            <a:lvl4pPr marL="1828800" lvl="3" indent="-342900">
              <a:spcBef>
                <a:spcPts val="1600"/>
              </a:spcBef>
              <a:spcAft>
                <a:spcPts val="0"/>
              </a:spcAft>
              <a:buClr>
                <a:schemeClr val="dk1"/>
              </a:buClr>
              <a:buSzPts val="1800"/>
              <a:buChar char="●"/>
              <a:defRPr>
                <a:solidFill>
                  <a:schemeClr val="dk1"/>
                </a:solidFill>
              </a:defRPr>
            </a:lvl4pPr>
            <a:lvl5pPr marL="2286000" lvl="4" indent="-342900">
              <a:spcBef>
                <a:spcPts val="1600"/>
              </a:spcBef>
              <a:spcAft>
                <a:spcPts val="0"/>
              </a:spcAft>
              <a:buClr>
                <a:schemeClr val="dk1"/>
              </a:buClr>
              <a:buSzPts val="1800"/>
              <a:buChar char="○"/>
              <a:defRPr>
                <a:solidFill>
                  <a:schemeClr val="dk1"/>
                </a:solidFill>
              </a:defRPr>
            </a:lvl5pPr>
            <a:lvl6pPr marL="2743200" lvl="5" indent="-342900">
              <a:spcBef>
                <a:spcPts val="1600"/>
              </a:spcBef>
              <a:spcAft>
                <a:spcPts val="0"/>
              </a:spcAft>
              <a:buClr>
                <a:schemeClr val="dk1"/>
              </a:buClr>
              <a:buSzPts val="1800"/>
              <a:buChar char="■"/>
              <a:defRPr>
                <a:solidFill>
                  <a:schemeClr val="dk1"/>
                </a:solidFill>
              </a:defRPr>
            </a:lvl6pPr>
            <a:lvl7pPr marL="3200400" lvl="6" indent="-342900">
              <a:spcBef>
                <a:spcPts val="1600"/>
              </a:spcBef>
              <a:spcAft>
                <a:spcPts val="0"/>
              </a:spcAft>
              <a:buClr>
                <a:schemeClr val="dk1"/>
              </a:buClr>
              <a:buSzPts val="1800"/>
              <a:buChar char="●"/>
              <a:defRPr>
                <a:solidFill>
                  <a:schemeClr val="dk1"/>
                </a:solidFill>
              </a:defRPr>
            </a:lvl7pPr>
            <a:lvl8pPr marL="3657600" lvl="7" indent="-342900">
              <a:spcBef>
                <a:spcPts val="1600"/>
              </a:spcBef>
              <a:spcAft>
                <a:spcPts val="0"/>
              </a:spcAft>
              <a:buClr>
                <a:schemeClr val="dk1"/>
              </a:buClr>
              <a:buSzPts val="1800"/>
              <a:buChar char="○"/>
              <a:defRPr>
                <a:solidFill>
                  <a:schemeClr val="dk1"/>
                </a:solidFill>
              </a:defRPr>
            </a:lvl8pPr>
            <a:lvl9pPr marL="4114800" lvl="8" indent="-342900">
              <a:spcBef>
                <a:spcPts val="1600"/>
              </a:spcBef>
              <a:spcAft>
                <a:spcPts val="1600"/>
              </a:spcAft>
              <a:buClr>
                <a:schemeClr val="dk1"/>
              </a:buClr>
              <a:buSzPts val="18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057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Impact"/>
              <a:buNone/>
              <a:defRPr sz="4800">
                <a:solidFill>
                  <a:schemeClr val="dk1"/>
                </a:solidFill>
                <a:latin typeface="Impact"/>
                <a:ea typeface="Impact"/>
                <a:cs typeface="Impact"/>
                <a:sym typeface="Impac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1pPr>
            <a:lvl2pPr marL="914400" lvl="1"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2pPr>
            <a:lvl3pPr marL="1371600" lvl="2"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3pPr>
            <a:lvl4pPr marL="1828800" lvl="3"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4pPr>
            <a:lvl5pPr marL="2286000" lvl="4"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5pPr>
            <a:lvl6pPr marL="2743200" lvl="5"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6pPr>
            <a:lvl7pPr marL="3200400" lvl="6"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7pPr>
            <a:lvl8pPr marL="3657600" lvl="7" indent="-342900">
              <a:lnSpc>
                <a:spcPct val="115000"/>
              </a:lnSpc>
              <a:spcBef>
                <a:spcPts val="1600"/>
              </a:spcBef>
              <a:spcAft>
                <a:spcPts val="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8pPr>
            <a:lvl9pPr marL="4114800" lvl="8" indent="-342900">
              <a:lnSpc>
                <a:spcPct val="115000"/>
              </a:lnSpc>
              <a:spcBef>
                <a:spcPts val="1600"/>
              </a:spcBef>
              <a:spcAft>
                <a:spcPts val="1600"/>
              </a:spcAft>
              <a:buClr>
                <a:srgbClr val="FFFFFF"/>
              </a:buClr>
              <a:buSzPts val="1800"/>
              <a:buFont typeface="Times New Roman"/>
              <a:buChar char="■"/>
              <a:defRPr sz="1800">
                <a:solidFill>
                  <a:srgbClr val="FFFFFF"/>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org/doi/full/10.1126/science.aau0137?casa_token=2kEdblWPNi4AAAAA%3AM0zUUO_dEi3FyPEcWyXWpf3iWqMJru3scHRgO7klD2HhpbF7Wfj0FH80HLjadULGtXY33HSZiDyG4g" TargetMode="External"/><Relationship Id="rId7" Type="http://schemas.openxmlformats.org/officeDocument/2006/relationships/hyperlink" Target="https://www.mdpi.com/2072-4292/12/14/221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biasvariancelabs.github.io/maya_challenge/bckg/" TargetMode="External"/><Relationship Id="rId5" Type="http://schemas.openxmlformats.org/officeDocument/2006/relationships/hyperlink" Target="https://datadryad.org/stash/dataset/doi%253A10.5061%252Fdryad.k51j708" TargetMode="External"/><Relationship Id="rId4" Type="http://schemas.openxmlformats.org/officeDocument/2006/relationships/hyperlink" Target="https://www.mdpi.com/2072-4292/12/22/3685/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flipH="1">
            <a:off x="-1" y="0"/>
            <a:ext cx="9144001" cy="5143499"/>
          </a:xfrm>
          <a:prstGeom prst="rect">
            <a:avLst/>
          </a:prstGeom>
          <a:noFill/>
          <a:ln>
            <a:noFill/>
          </a:ln>
        </p:spPr>
      </p:pic>
      <p:sp>
        <p:nvSpPr>
          <p:cNvPr id="55" name="Google Shape;55;p13"/>
          <p:cNvSpPr txBox="1">
            <a:spLocks noGrp="1"/>
          </p:cNvSpPr>
          <p:nvPr>
            <p:ph type="ctrTitle"/>
          </p:nvPr>
        </p:nvSpPr>
        <p:spPr>
          <a:xfrm>
            <a:off x="5277500" y="920125"/>
            <a:ext cx="3756600" cy="11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mpact"/>
                <a:ea typeface="Impact"/>
                <a:cs typeface="Impact"/>
                <a:sym typeface="Impact"/>
              </a:rPr>
              <a:t>MayaVision</a:t>
            </a:r>
            <a:endParaRPr>
              <a:latin typeface="Impact"/>
              <a:ea typeface="Impact"/>
              <a:cs typeface="Impact"/>
              <a:sym typeface="Impact"/>
            </a:endParaRPr>
          </a:p>
        </p:txBody>
      </p:sp>
      <p:sp>
        <p:nvSpPr>
          <p:cNvPr id="56" name="Google Shape;56;p13"/>
          <p:cNvSpPr txBox="1">
            <a:spLocks noGrp="1"/>
          </p:cNvSpPr>
          <p:nvPr>
            <p:ph type="subTitle" idx="1"/>
          </p:nvPr>
        </p:nvSpPr>
        <p:spPr>
          <a:xfrm>
            <a:off x="5709675" y="1814075"/>
            <a:ext cx="3224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Riley C. W. O’Neill</a:t>
            </a:r>
            <a:endParaRPr sz="2400"/>
          </a:p>
        </p:txBody>
      </p:sp>
      <p:sp>
        <p:nvSpPr>
          <p:cNvPr id="57" name="Google Shape;57;p13"/>
          <p:cNvSpPr txBox="1"/>
          <p:nvPr/>
        </p:nvSpPr>
        <p:spPr>
          <a:xfrm>
            <a:off x="5767275" y="2219925"/>
            <a:ext cx="3501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i="1">
                <a:solidFill>
                  <a:schemeClr val="dk1"/>
                </a:solidFill>
                <a:latin typeface="Times New Roman"/>
                <a:ea typeface="Times New Roman"/>
                <a:cs typeface="Times New Roman"/>
                <a:sym typeface="Times New Roman"/>
              </a:rPr>
              <a:t>2nd year applied math PhD student</a:t>
            </a:r>
            <a:endParaRPr sz="1100" b="1" i="1">
              <a:solidFill>
                <a:schemeClr val="dk1"/>
              </a:solidFill>
              <a:latin typeface="Times New Roman"/>
              <a:ea typeface="Times New Roman"/>
              <a:cs typeface="Times New Roman"/>
              <a:sym typeface="Times New Roman"/>
            </a:endParaRPr>
          </a:p>
        </p:txBody>
      </p:sp>
      <p:sp>
        <p:nvSpPr>
          <p:cNvPr id="58" name="Google Shape;58;p13"/>
          <p:cNvSpPr txBox="1"/>
          <p:nvPr/>
        </p:nvSpPr>
        <p:spPr>
          <a:xfrm>
            <a:off x="6268575" y="27732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Group 11</a:t>
            </a:r>
            <a:endParaRPr sz="1600"/>
          </a:p>
        </p:txBody>
      </p:sp>
      <p:sp>
        <p:nvSpPr>
          <p:cNvPr id="59" name="Google Shape;59;p13"/>
          <p:cNvSpPr txBox="1"/>
          <p:nvPr/>
        </p:nvSpPr>
        <p:spPr>
          <a:xfrm>
            <a:off x="6573150" y="2476900"/>
            <a:ext cx="2250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oneil571@umn.edu</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Gauging Success:</a:t>
            </a:r>
            <a:endParaRPr/>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Semantic segmentation will be run on [1] and [5]’s datasets. A subset of [1]’s classes will be likely be examined (e.g. only platforms or mounds; more will be explored as time permits). </a:t>
            </a:r>
            <a:endParaRPr/>
          </a:p>
          <a:p>
            <a:pPr marL="0" lvl="0" indent="0" algn="l" rtl="0">
              <a:spcBef>
                <a:spcPts val="1600"/>
              </a:spcBef>
              <a:spcAft>
                <a:spcPts val="1600"/>
              </a:spcAft>
              <a:buNone/>
            </a:pPr>
            <a:r>
              <a:rPr lang="en"/>
              <a:t>The outputs will be compared against the manually made expert binary masks for each class. Evaluation will use IOU and similar metrics.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a:t>
            </a:r>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Directly applies to finding other ancient sites in tropical forests (rest of Central/South America, Southeast Asia)</a:t>
            </a:r>
            <a:endParaRPr/>
          </a:p>
          <a:p>
            <a:pPr marL="0" lvl="0" indent="0" algn="l" rtl="0">
              <a:spcBef>
                <a:spcPts val="1600"/>
              </a:spcBef>
              <a:spcAft>
                <a:spcPts val="0"/>
              </a:spcAft>
              <a:buNone/>
            </a:pPr>
            <a:r>
              <a:rPr lang="en"/>
              <a:t>~ Potential to change history</a:t>
            </a:r>
            <a:endParaRPr/>
          </a:p>
          <a:p>
            <a:pPr marL="0" lvl="0" indent="0" algn="l" rtl="0">
              <a:spcBef>
                <a:spcPts val="1600"/>
              </a:spcBef>
              <a:spcAft>
                <a:spcPts val="1600"/>
              </a:spcAft>
              <a:buNone/>
            </a:pPr>
            <a:r>
              <a:rPr lang="en"/>
              <a:t>~ Other LiDAR and topographical segmentation applications; undersea archaeology</a:t>
            </a:r>
            <a:endParaRPr/>
          </a:p>
        </p:txBody>
      </p:sp>
      <p:pic>
        <p:nvPicPr>
          <p:cNvPr id="125" name="Google Shape;125;p23"/>
          <p:cNvPicPr preferRelativeResize="0"/>
          <p:nvPr/>
        </p:nvPicPr>
        <p:blipFill>
          <a:blip r:embed="rId3">
            <a:alphaModFix/>
          </a:blip>
          <a:stretch>
            <a:fillRect/>
          </a:stretch>
        </p:blipFill>
        <p:spPr>
          <a:xfrm>
            <a:off x="6103475" y="3117750"/>
            <a:ext cx="3040526" cy="2025750"/>
          </a:xfrm>
          <a:prstGeom prst="rect">
            <a:avLst/>
          </a:prstGeom>
          <a:noFill/>
          <a:ln>
            <a:noFill/>
          </a:ln>
        </p:spPr>
      </p:pic>
      <p:pic>
        <p:nvPicPr>
          <p:cNvPr id="126" name="Google Shape;126;p23"/>
          <p:cNvPicPr preferRelativeResize="0"/>
          <p:nvPr/>
        </p:nvPicPr>
        <p:blipFill>
          <a:blip r:embed="rId4">
            <a:alphaModFix/>
          </a:blip>
          <a:stretch>
            <a:fillRect/>
          </a:stretch>
        </p:blipFill>
        <p:spPr>
          <a:xfrm>
            <a:off x="2502120" y="3117750"/>
            <a:ext cx="3601356" cy="2025749"/>
          </a:xfrm>
          <a:prstGeom prst="rect">
            <a:avLst/>
          </a:prstGeom>
          <a:noFill/>
          <a:ln>
            <a:noFill/>
          </a:ln>
        </p:spPr>
      </p:pic>
      <p:pic>
        <p:nvPicPr>
          <p:cNvPr id="127" name="Google Shape;127;p23"/>
          <p:cNvPicPr preferRelativeResize="0"/>
          <p:nvPr/>
        </p:nvPicPr>
        <p:blipFill>
          <a:blip r:embed="rId5">
            <a:alphaModFix/>
          </a:blip>
          <a:stretch>
            <a:fillRect/>
          </a:stretch>
        </p:blipFill>
        <p:spPr>
          <a:xfrm>
            <a:off x="-7617" y="3117750"/>
            <a:ext cx="2509743" cy="202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209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33" name="Google Shape;133;p24"/>
          <p:cNvSpPr txBox="1">
            <a:spLocks noGrp="1"/>
          </p:cNvSpPr>
          <p:nvPr>
            <p:ph type="body" idx="1"/>
          </p:nvPr>
        </p:nvSpPr>
        <p:spPr>
          <a:xfrm>
            <a:off x="311700" y="977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Canuto et al. Ancient lowland Maya complexity as revealed by airborne laser scanning of northern Guatemala. </a:t>
            </a:r>
            <a:r>
              <a:rPr lang="en" i="1"/>
              <a:t>Science,</a:t>
            </a:r>
            <a:r>
              <a:rPr lang="en"/>
              <a:t> 2018. [</a:t>
            </a:r>
            <a:r>
              <a:rPr lang="en" u="sng">
                <a:solidFill>
                  <a:schemeClr val="hlink"/>
                </a:solidFill>
                <a:hlinkClick r:id="rId3"/>
              </a:rPr>
              <a:t>Link</a:t>
            </a:r>
            <a:r>
              <a:rPr lang="en"/>
              <a:t>]</a:t>
            </a:r>
            <a:endParaRPr/>
          </a:p>
          <a:p>
            <a:pPr marL="0" lvl="0" indent="0" algn="l" rtl="0">
              <a:spcBef>
                <a:spcPts val="1600"/>
              </a:spcBef>
              <a:spcAft>
                <a:spcPts val="0"/>
              </a:spcAft>
              <a:buNone/>
            </a:pPr>
            <a:r>
              <a:rPr lang="en"/>
              <a:t>2. Bundzel et al. Semantic Segmentation of Airborne LiDAR Data in Maya Archaeology. </a:t>
            </a:r>
            <a:r>
              <a:rPr lang="en" i="1"/>
              <a:t>MDPI</a:t>
            </a:r>
            <a:r>
              <a:rPr lang="en"/>
              <a:t>, 2020. </a:t>
            </a:r>
            <a:r>
              <a:rPr lang="en" u="sng">
                <a:solidFill>
                  <a:schemeClr val="hlink"/>
                </a:solidFill>
                <a:hlinkClick r:id="rId4"/>
              </a:rPr>
              <a:t>https://www.mdpi.com/2072-4292/12/22/3685/pdf</a:t>
            </a:r>
            <a:r>
              <a:rPr lang="en"/>
              <a:t> </a:t>
            </a:r>
            <a:endParaRPr/>
          </a:p>
          <a:p>
            <a:pPr marL="0" lvl="0" indent="0" algn="l" rtl="0">
              <a:spcBef>
                <a:spcPts val="1600"/>
              </a:spcBef>
              <a:spcAft>
                <a:spcPts val="0"/>
              </a:spcAft>
              <a:buNone/>
            </a:pPr>
            <a:r>
              <a:rPr lang="en"/>
              <a:t>3. Canuto et al. Data from: Ancient lowland Maya complexity as revealed by airborne laser scanning of northern Guatemala. 2019. [</a:t>
            </a:r>
            <a:r>
              <a:rPr lang="en" u="sng">
                <a:solidFill>
                  <a:schemeClr val="hlink"/>
                </a:solidFill>
                <a:hlinkClick r:id="rId5"/>
              </a:rPr>
              <a:t>Link</a:t>
            </a:r>
            <a:r>
              <a:rPr lang="en"/>
              <a:t>] </a:t>
            </a:r>
            <a:endParaRPr/>
          </a:p>
          <a:p>
            <a:pPr marL="0" lvl="0" indent="0" algn="l" rtl="0">
              <a:spcBef>
                <a:spcPts val="1600"/>
              </a:spcBef>
              <a:spcAft>
                <a:spcPts val="0"/>
              </a:spcAft>
              <a:buNone/>
            </a:pPr>
            <a:r>
              <a:rPr lang="en"/>
              <a:t>4. Discover the Mysteries of the Maya Challenge. </a:t>
            </a:r>
            <a:r>
              <a:rPr lang="en" i="1"/>
              <a:t>ECML PKDD, </a:t>
            </a:r>
            <a:r>
              <a:rPr lang="en"/>
              <a:t>2021. </a:t>
            </a:r>
            <a:r>
              <a:rPr lang="en" u="sng">
                <a:solidFill>
                  <a:schemeClr val="hlink"/>
                </a:solidFill>
                <a:hlinkClick r:id="rId6"/>
              </a:rPr>
              <a:t>https://biasvariancelabs.github.io/maya_challenge/bckg/</a:t>
            </a:r>
            <a:r>
              <a:rPr lang="en"/>
              <a:t> </a:t>
            </a:r>
            <a:endParaRPr/>
          </a:p>
          <a:p>
            <a:pPr marL="0" lvl="0" indent="0" algn="l" rtl="0">
              <a:spcBef>
                <a:spcPts val="1600"/>
              </a:spcBef>
              <a:spcAft>
                <a:spcPts val="1600"/>
              </a:spcAft>
              <a:buNone/>
            </a:pPr>
            <a:r>
              <a:rPr lang="en"/>
              <a:t>5. Somrak et al. Learning to Classify Structures in ALS-Derived Visualizations of Ancient Maya Settlements with CNN. MDPI, 2020. </a:t>
            </a:r>
            <a:r>
              <a:rPr lang="en" u="sng">
                <a:solidFill>
                  <a:schemeClr val="hlink"/>
                </a:solidFill>
                <a:hlinkClick r:id="rId7"/>
              </a:rPr>
              <a:t>https://www.mdpi.com/2072-4292/12/14/2215</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t="11613"/>
          <a:stretch/>
        </p:blipFill>
        <p:spPr>
          <a:xfrm>
            <a:off x="0" y="0"/>
            <a:ext cx="9144000" cy="5143500"/>
          </a:xfrm>
          <a:prstGeom prst="rect">
            <a:avLst/>
          </a:prstGeom>
          <a:noFill/>
          <a:ln>
            <a:noFill/>
          </a:ln>
        </p:spPr>
      </p:pic>
      <p:sp>
        <p:nvSpPr>
          <p:cNvPr id="65" name="Google Shape;65;p14"/>
          <p:cNvSpPr txBox="1"/>
          <p:nvPr/>
        </p:nvSpPr>
        <p:spPr>
          <a:xfrm>
            <a:off x="399450" y="145225"/>
            <a:ext cx="8345100" cy="5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400" b="1">
                <a:solidFill>
                  <a:srgbClr val="FFFFFF"/>
                </a:solidFill>
                <a:latin typeface="Impact"/>
                <a:ea typeface="Impact"/>
                <a:cs typeface="Impact"/>
                <a:sym typeface="Impact"/>
              </a:rPr>
              <a:t>Goal: Find What’s Hidden</a:t>
            </a:r>
            <a:endParaRPr sz="4200">
              <a:solidFill>
                <a:srgbClr val="FFFFFF"/>
              </a:solidFill>
              <a:latin typeface="Impact"/>
              <a:ea typeface="Impact"/>
              <a:cs typeface="Impact"/>
              <a:sym typeface="Impact"/>
            </a:endParaRPr>
          </a:p>
        </p:txBody>
      </p:sp>
      <p:sp>
        <p:nvSpPr>
          <p:cNvPr id="66" name="Google Shape;66;p14"/>
          <p:cNvSpPr txBox="1"/>
          <p:nvPr/>
        </p:nvSpPr>
        <p:spPr>
          <a:xfrm>
            <a:off x="492450" y="1304400"/>
            <a:ext cx="8345100" cy="2692200"/>
          </a:xfrm>
          <a:prstGeom prst="rect">
            <a:avLst/>
          </a:prstGeom>
          <a:noFill/>
          <a:ln>
            <a:noFill/>
          </a:ln>
        </p:spPr>
        <p:txBody>
          <a:bodyPr spcFirstLastPara="1" wrap="square" lIns="91425" tIns="91425" rIns="91425" bIns="91425" anchor="t" anchorCtr="0">
            <a:noAutofit/>
          </a:bodyPr>
          <a:lstStyle/>
          <a:p>
            <a:pPr marL="114300" lvl="0" indent="-171450" algn="l"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 The dense forests of Central America hide thousands of as-of-yet explored Mayan ruins. Even after 80 years of intensive study in certain regions, overgrowth has made it so that one can be standing atop a small pyramid and not realize it.</a:t>
            </a:r>
            <a:endParaRPr sz="1800" b="1">
              <a:solidFill>
                <a:schemeClr val="dk1"/>
              </a:solidFill>
              <a:latin typeface="Times New Roman"/>
              <a:ea typeface="Times New Roman"/>
              <a:cs typeface="Times New Roman"/>
              <a:sym typeface="Times New Roman"/>
            </a:endParaRPr>
          </a:p>
          <a:p>
            <a:pPr marL="114300" lvl="0" indent="-171450" algn="l" rtl="0">
              <a:lnSpc>
                <a:spcPct val="115000"/>
              </a:lnSpc>
              <a:spcBef>
                <a:spcPts val="1600"/>
              </a:spcBef>
              <a:spcAft>
                <a:spcPts val="0"/>
              </a:spcAft>
              <a:buNone/>
            </a:pPr>
            <a:r>
              <a:rPr lang="en" sz="1800" b="1">
                <a:solidFill>
                  <a:schemeClr val="dk1"/>
                </a:solidFill>
                <a:latin typeface="Times New Roman"/>
                <a:ea typeface="Times New Roman"/>
                <a:cs typeface="Times New Roman"/>
                <a:sym typeface="Times New Roman"/>
              </a:rPr>
              <a:t>~ Rapid advances in scanning technologies like LiDAR are revolutionizing the way archaeology is done.</a:t>
            </a:r>
            <a:endParaRPr sz="1800" b="1">
              <a:solidFill>
                <a:schemeClr val="dk1"/>
              </a:solidFill>
              <a:latin typeface="Times New Roman"/>
              <a:ea typeface="Times New Roman"/>
              <a:cs typeface="Times New Roman"/>
              <a:sym typeface="Times New Roman"/>
            </a:endParaRPr>
          </a:p>
          <a:p>
            <a:pPr marL="114300" lvl="0" indent="-171450" algn="l" rtl="0">
              <a:lnSpc>
                <a:spcPct val="115000"/>
              </a:lnSpc>
              <a:spcBef>
                <a:spcPts val="1600"/>
              </a:spcBef>
              <a:spcAft>
                <a:spcPts val="0"/>
              </a:spcAft>
              <a:buNone/>
            </a:pPr>
            <a:r>
              <a:rPr lang="en" sz="1800" b="1">
                <a:solidFill>
                  <a:schemeClr val="dk1"/>
                </a:solidFill>
                <a:latin typeface="Times New Roman"/>
                <a:ea typeface="Times New Roman"/>
                <a:cs typeface="Times New Roman"/>
                <a:sym typeface="Times New Roman"/>
              </a:rPr>
              <a:t>~ This project aims to leverage state-of-the-art convolutional neural networks with satellite and LiDAR data for semantic segmentation of Mayan ruins - not just detect them, but classify what they are. </a:t>
            </a:r>
            <a:endParaRPr sz="1800" b="1">
              <a:solidFill>
                <a:schemeClr val="dk1"/>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endParaRPr b="1">
              <a:solidFill>
                <a:srgbClr val="FFFFFF"/>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25075"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t>
            </a:r>
            <a:endParaRPr/>
          </a:p>
        </p:txBody>
      </p:sp>
      <p:sp>
        <p:nvSpPr>
          <p:cNvPr id="72" name="Google Shape;72;p15"/>
          <p:cNvSpPr txBox="1">
            <a:spLocks noGrp="1"/>
          </p:cNvSpPr>
          <p:nvPr>
            <p:ph type="body" idx="1"/>
          </p:nvPr>
        </p:nvSpPr>
        <p:spPr>
          <a:xfrm>
            <a:off x="225075" y="1152475"/>
            <a:ext cx="5485200" cy="3416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None/>
            </a:pPr>
            <a:r>
              <a:rPr lang="en" sz="1700"/>
              <a:t>2016 - Pacunam Lidar Initiative (PLI) - scanned 2144 km^2 of  Mayan lowlands in </a:t>
            </a:r>
            <a:r>
              <a:rPr lang="en" sz="1700">
                <a:solidFill>
                  <a:schemeClr val="dk1"/>
                </a:solidFill>
              </a:rPr>
              <a:t>Guatemala [1]</a:t>
            </a:r>
            <a:endParaRPr sz="1700"/>
          </a:p>
          <a:p>
            <a:pPr marL="171450" lvl="0" indent="-171450" algn="l" rtl="0">
              <a:spcBef>
                <a:spcPts val="1600"/>
              </a:spcBef>
              <a:spcAft>
                <a:spcPts val="0"/>
              </a:spcAft>
              <a:buNone/>
            </a:pPr>
            <a:r>
              <a:rPr lang="en" sz="1700"/>
              <a:t>2018 - Study released: found 61,480 structures [1]</a:t>
            </a:r>
            <a:endParaRPr sz="1700"/>
          </a:p>
          <a:p>
            <a:pPr marL="171450" lvl="0" indent="-171450" algn="l" rtl="0">
              <a:spcBef>
                <a:spcPts val="1600"/>
              </a:spcBef>
              <a:spcAft>
                <a:spcPts val="0"/>
              </a:spcAft>
              <a:buNone/>
            </a:pPr>
            <a:r>
              <a:rPr lang="en" sz="1700"/>
              <a:t>2020 - Machine learning first applied to [1]’s dataset [2]</a:t>
            </a:r>
            <a:endParaRPr sz="1700"/>
          </a:p>
          <a:p>
            <a:pPr marL="171450" lvl="0" indent="-171450" algn="l" rtl="0">
              <a:spcBef>
                <a:spcPts val="1600"/>
              </a:spcBef>
              <a:spcAft>
                <a:spcPts val="1600"/>
              </a:spcAft>
              <a:buNone/>
            </a:pPr>
            <a:r>
              <a:rPr lang="en" sz="1700"/>
              <a:t>2021 - “Discover the Mysteries of the Maya” ML contest [4]</a:t>
            </a:r>
            <a:endParaRPr sz="1700"/>
          </a:p>
        </p:txBody>
      </p:sp>
      <p:pic>
        <p:nvPicPr>
          <p:cNvPr id="73" name="Google Shape;73;p15"/>
          <p:cNvPicPr preferRelativeResize="0"/>
          <p:nvPr/>
        </p:nvPicPr>
        <p:blipFill>
          <a:blip r:embed="rId3">
            <a:alphaModFix/>
          </a:blip>
          <a:stretch>
            <a:fillRect/>
          </a:stretch>
        </p:blipFill>
        <p:spPr>
          <a:xfrm>
            <a:off x="5800726" y="0"/>
            <a:ext cx="33432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Has This Been Done?</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Canuto et al. [1] used known sites as ground truth to calibrate features used in identification from LiDAR. Manual viewing and labeling done by experts over the period of several months in two iterations. Classes: structures, natural defense, built defenses. defended areas, causeways, reservoirs, uplands, wetlands, agricultural uplands, </a:t>
            </a:r>
            <a:r>
              <a:rPr lang="en">
                <a:solidFill>
                  <a:schemeClr val="dk1"/>
                </a:solidFill>
              </a:rPr>
              <a:t>agricultural wetlands.</a:t>
            </a:r>
            <a:r>
              <a:rPr lang="en"/>
              <a:t> Verification by excavation/exploration. Data available in TIFF and ESRI shapefile format [3].</a:t>
            </a:r>
            <a:endParaRPr/>
          </a:p>
          <a:p>
            <a:pPr marL="0" lvl="0" indent="0" algn="l" rtl="0">
              <a:spcBef>
                <a:spcPts val="1600"/>
              </a:spcBef>
              <a:spcAft>
                <a:spcPts val="0"/>
              </a:spcAft>
              <a:buNone/>
            </a:pPr>
            <a:r>
              <a:rPr lang="en"/>
              <a:t>Drawback: very slow, time consuming.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Approach With LiDAR Alone</a:t>
            </a: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Bundzel et al. [2]: used [1]’s data. Semantic segmentation via a U-Net (also tried Mask-RCNN). Output masks to identify structures (buildings + platforms) and mounds (buildings). 670 mounds for training/validation, 1400 mounds for testing. Variety of losses. 1,177,649 parameters, 49 layers. Correctly classified 66% of all objects, 81% of medium sized objects.</a:t>
            </a:r>
            <a:endParaRPr>
              <a:solidFill>
                <a:schemeClr val="dk1"/>
              </a:solidFill>
            </a:endParaRPr>
          </a:p>
          <a:p>
            <a:pPr marL="0" lvl="0" indent="0" algn="l" rtl="0">
              <a:spcBef>
                <a:spcPts val="1600"/>
              </a:spcBef>
              <a:spcAft>
                <a:spcPts val="1600"/>
              </a:spcAft>
              <a:buNone/>
            </a:pPr>
            <a:r>
              <a:rPr lang="en">
                <a:solidFill>
                  <a:schemeClr val="dk1"/>
                </a:solidFill>
              </a:rPr>
              <a:t>Drawback: Not phenomenal accuracy.</a:t>
            </a:r>
            <a:endParaRPr/>
          </a:p>
        </p:txBody>
      </p:sp>
      <p:pic>
        <p:nvPicPr>
          <p:cNvPr id="86" name="Google Shape;86;p17"/>
          <p:cNvPicPr preferRelativeResize="0"/>
          <p:nvPr/>
        </p:nvPicPr>
        <p:blipFill>
          <a:blip r:embed="rId3">
            <a:alphaModFix/>
          </a:blip>
          <a:stretch>
            <a:fillRect/>
          </a:stretch>
        </p:blipFill>
        <p:spPr>
          <a:xfrm>
            <a:off x="5115950" y="2538950"/>
            <a:ext cx="3716349" cy="247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140925" y="310575"/>
            <a:ext cx="906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Another Dataset, Another Approach:</a:t>
            </a:r>
            <a:endParaRPr sz="4600"/>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Somrak et al [5]. Smaller study than [1], located in Chactún, Mexico. Broke into 17,000 images, manually labeled from LiDAR data. Classifying buildings, platforms, &amp; auguadas (ponds). Fine tuning with VGG-19. 95% accuracy.</a:t>
            </a:r>
            <a:endParaRPr/>
          </a:p>
          <a:p>
            <a:pPr marL="0" lvl="0" indent="0" algn="l" rtl="0">
              <a:spcBef>
                <a:spcPts val="1600"/>
              </a:spcBef>
              <a:spcAft>
                <a:spcPts val="1600"/>
              </a:spcAft>
              <a:buNone/>
            </a:pPr>
            <a:endParaRPr/>
          </a:p>
        </p:txBody>
      </p:sp>
      <p:pic>
        <p:nvPicPr>
          <p:cNvPr id="93" name="Google Shape;93;p18"/>
          <p:cNvPicPr preferRelativeResize="0"/>
          <p:nvPr/>
        </p:nvPicPr>
        <p:blipFill>
          <a:blip r:embed="rId3">
            <a:alphaModFix/>
          </a:blip>
          <a:stretch>
            <a:fillRect/>
          </a:stretch>
        </p:blipFill>
        <p:spPr>
          <a:xfrm>
            <a:off x="0" y="2435824"/>
            <a:ext cx="3811699" cy="2707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129900" y="310575"/>
            <a:ext cx="895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Mysteries of The Maya Competition</a:t>
            </a:r>
            <a:endParaRPr/>
          </a:p>
        </p:txBody>
      </p:sp>
      <p:sp>
        <p:nvSpPr>
          <p:cNvPr id="99" name="Google Shape;9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a:t>
            </a:r>
            <a:r>
              <a:rPr lang="en">
                <a:solidFill>
                  <a:schemeClr val="dk1"/>
                </a:solidFill>
              </a:rPr>
              <a:t>[5]’s work, but adds satellite data to LiDAR. 240x240m image tiles. </a:t>
            </a:r>
            <a:endParaRPr>
              <a:solidFill>
                <a:schemeClr val="dk1"/>
              </a:solidFill>
            </a:endParaRPr>
          </a:p>
          <a:p>
            <a:pPr marL="0" lvl="0" indent="0" algn="l" rtl="0">
              <a:spcBef>
                <a:spcPts val="1600"/>
              </a:spcBef>
              <a:spcAft>
                <a:spcPts val="0"/>
              </a:spcAft>
              <a:buNone/>
            </a:pPr>
            <a:r>
              <a:rPr lang="en"/>
              <a:t>Aerial LiDAR resolution: .5-1m resolution. Why wouldn’t you use it?</a:t>
            </a:r>
            <a:endParaRPr/>
          </a:p>
          <a:p>
            <a:pPr marL="0" lvl="0" indent="0" algn="l" rtl="0">
              <a:spcBef>
                <a:spcPts val="1600"/>
              </a:spcBef>
              <a:spcAft>
                <a:spcPts val="0"/>
              </a:spcAft>
              <a:buNone/>
            </a:pPr>
            <a:r>
              <a:rPr lang="en"/>
              <a:t>Sentinel Satellites: European Space Agency, up to 10m resolution. </a:t>
            </a:r>
            <a:endParaRPr/>
          </a:p>
          <a:p>
            <a:pPr marL="0" lvl="0" indent="0" algn="l" rtl="0">
              <a:spcBef>
                <a:spcPts val="1600"/>
              </a:spcBef>
              <a:spcAft>
                <a:spcPts val="0"/>
              </a:spcAft>
              <a:buNone/>
            </a:pPr>
            <a:r>
              <a:rPr lang="en"/>
              <a:t>Sentinel 1: Synthetic Aperture Radar (SAR). 12 spectrum bands, non-weather dependent. Turned into yearly statistics on each tile for 2017-2020</a:t>
            </a:r>
            <a:endParaRPr/>
          </a:p>
          <a:p>
            <a:pPr marL="0" lvl="0" indent="0" algn="l" rtl="0">
              <a:spcBef>
                <a:spcPts val="1600"/>
              </a:spcBef>
              <a:spcAft>
                <a:spcPts val="1600"/>
              </a:spcAft>
              <a:buNone/>
            </a:pPr>
            <a:r>
              <a:rPr lang="en"/>
              <a:t>Sentinel 2: more MSI &amp; SWIR sensors. Visible-mid infrared. BUT: extremely sensitive to clouds. Only 17 usable days from 2017-2020 for region (with &lt;5% cloud cover).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Mysteries of the Maya Baseline</a:t>
            </a:r>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baseline: 76.787% </a:t>
            </a:r>
            <a:r>
              <a:rPr lang="en">
                <a:solidFill>
                  <a:schemeClr val="dk1"/>
                </a:solidFill>
              </a:rPr>
              <a:t>overall IOU accuracy. 98.47% aguadas, 65.87% platforms, 66.00% of buildings. Used</a:t>
            </a:r>
            <a:r>
              <a:rPr lang="en"/>
              <a:t> Deeplabv3-ResNet101.</a:t>
            </a:r>
            <a:endParaRPr/>
          </a:p>
          <a:p>
            <a:pPr marL="0" lvl="0" indent="0" algn="l" rtl="0">
              <a:spcBef>
                <a:spcPts val="1600"/>
              </a:spcBef>
              <a:spcAft>
                <a:spcPts val="1600"/>
              </a:spcAft>
              <a:buNone/>
            </a:pPr>
            <a:r>
              <a:rPr lang="en"/>
              <a:t>Best results from competition: 83% overall IOU accuracy. 98.44% aguadas, 76.51% platforms, 75.30% of buildings. Methods not yet released. </a:t>
            </a:r>
            <a:endParaRPr/>
          </a:p>
        </p:txBody>
      </p:sp>
      <p:pic>
        <p:nvPicPr>
          <p:cNvPr id="106" name="Google Shape;106;p20"/>
          <p:cNvPicPr preferRelativeResize="0"/>
          <p:nvPr/>
        </p:nvPicPr>
        <p:blipFill>
          <a:blip r:embed="rId3">
            <a:alphaModFix/>
          </a:blip>
          <a:stretch>
            <a:fillRect/>
          </a:stretch>
        </p:blipFill>
        <p:spPr>
          <a:xfrm>
            <a:off x="0" y="2744650"/>
            <a:ext cx="4143123" cy="245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31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Approach:</a:t>
            </a: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 Hourglass model CNN (new), IOU or similar loss. 80/20 training/testing splits. </a:t>
            </a:r>
            <a:endParaRPr/>
          </a:p>
          <a:p>
            <a:pPr marL="0" lvl="0" indent="0" algn="l" rtl="0">
              <a:spcBef>
                <a:spcPts val="1600"/>
              </a:spcBef>
              <a:spcAft>
                <a:spcPts val="0"/>
              </a:spcAft>
              <a:buNone/>
            </a:pPr>
            <a:r>
              <a:rPr lang="en"/>
              <a:t>1. Train preliminary semantic segmentation neural network on Mysteries of the Mayans dataset using: A. Sentinel satellite and LiDAR data, and B. just LiDAR data.</a:t>
            </a:r>
            <a:endParaRPr/>
          </a:p>
          <a:p>
            <a:pPr marL="0" lvl="0" indent="0" algn="l" rtl="0">
              <a:spcBef>
                <a:spcPts val="1600"/>
              </a:spcBef>
              <a:spcAft>
                <a:spcPts val="0"/>
              </a:spcAft>
              <a:buNone/>
            </a:pPr>
            <a:r>
              <a:rPr lang="en"/>
              <a:t>2. Get Sentinel data corresponding to Canuto et al [1]’s regions (new).</a:t>
            </a:r>
            <a:endParaRPr/>
          </a:p>
          <a:p>
            <a:pPr marL="0" lvl="0" indent="0" algn="l" rtl="0">
              <a:spcBef>
                <a:spcPts val="1600"/>
              </a:spcBef>
              <a:spcAft>
                <a:spcPts val="0"/>
              </a:spcAft>
              <a:buNone/>
            </a:pPr>
            <a:r>
              <a:rPr lang="en"/>
              <a:t>3. Train and evaluate model on [1]’s data for various classes (with or without satellite data, depending on results).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Fabulous">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988</Words>
  <Application>Microsoft Macintosh PowerPoint</Application>
  <PresentationFormat>On-screen Show (16:9)</PresentationFormat>
  <Paragraphs>54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Times New Roman</vt:lpstr>
      <vt:lpstr>Arial</vt:lpstr>
      <vt:lpstr>Impact</vt:lpstr>
      <vt:lpstr>Pinyon Script</vt:lpstr>
      <vt:lpstr>Fabulous</vt:lpstr>
      <vt:lpstr>MayaVision</vt:lpstr>
      <vt:lpstr>PowerPoint Presentation</vt:lpstr>
      <vt:lpstr>Background </vt:lpstr>
      <vt:lpstr>How Has This Been Done?</vt:lpstr>
      <vt:lpstr>ML Approach With LiDAR Alone</vt:lpstr>
      <vt:lpstr>Another Dataset, Another Approach:</vt:lpstr>
      <vt:lpstr>Mysteries of The Maya Competition</vt:lpstr>
      <vt:lpstr>Mysteries of the Maya Baseline</vt:lpstr>
      <vt:lpstr>My Approach:</vt:lpstr>
      <vt:lpstr>Gauging Success:</vt:lpstr>
      <vt:lpstr>Impact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MayaVision</dc:title>
  <cp:lastModifiedBy>O'Neill, Riley C.</cp:lastModifiedBy>
  <cp:revision>1</cp:revision>
  <dcterms:modified xsi:type="dcterms:W3CDTF">2022-03-23T05:27:46Z</dcterms:modified>
</cp:coreProperties>
</file>